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61" r:id="rId5"/>
    <p:sldId id="262" r:id="rId6"/>
    <p:sldId id="259" r:id="rId7"/>
    <p:sldId id="263" r:id="rId8"/>
    <p:sldId id="260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642" y="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1127DC-C8C2-453C-AFBE-A2622B3F4EDD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55276-9F39-48CC-9977-412077E7AF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823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8A275C-FC58-456E-B943-2E3390B21E67}" type="datetimeFigureOut">
              <a:rPr lang="zh-TW" altLang="en-US" smtClean="0"/>
              <a:t>2017/2/23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409110-88F0-49F3-A796-3266089B6B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國立中山大學因應勞基法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一例一休規劃</a:t>
            </a:r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人事室</a:t>
            </a:r>
            <a:endParaRPr lang="en-US" altLang="zh-TW" dirty="0" smtClean="0"/>
          </a:p>
          <a:p>
            <a:r>
              <a:rPr lang="en-US" altLang="zh-TW" dirty="0" smtClean="0"/>
              <a:t>106.2.23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27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已規劃排定於週六、日舉行活動者，應事先以調移休息日及例假日方式處理。</a:t>
            </a:r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加班申請原則：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確實因業務需要：應於一個工作日前提出加班申請並加註經費來源</a:t>
            </a:r>
            <a:r>
              <a:rPr lang="en-US" altLang="zh-TW" dirty="0" smtClean="0"/>
              <a:t>(</a:t>
            </a:r>
            <a:r>
              <a:rPr lang="zh-TW" altLang="en-US" dirty="0" smtClean="0"/>
              <a:t>以單位業務費為限</a:t>
            </a:r>
            <a:r>
              <a:rPr lang="en-US" altLang="zh-TW" dirty="0" smtClean="0"/>
              <a:t>)</a:t>
            </a:r>
            <a:r>
              <a:rPr lang="zh-TW" altLang="en-US" dirty="0" smtClean="0"/>
              <a:t>經單位主管</a:t>
            </a:r>
            <a:r>
              <a:rPr lang="en-US" altLang="zh-TW" dirty="0" smtClean="0"/>
              <a:t>(</a:t>
            </a:r>
            <a:r>
              <a:rPr lang="zh-TW" altLang="en-US" dirty="0" smtClean="0"/>
              <a:t>計畫主持人</a:t>
            </a:r>
            <a:r>
              <a:rPr lang="en-US" altLang="zh-TW" dirty="0" smtClean="0"/>
              <a:t>)</a:t>
            </a:r>
            <a:r>
              <a:rPr lang="zh-TW" altLang="en-US" dirty="0" smtClean="0"/>
              <a:t>同意後，始得加班，未依規定完成核備程序者</a:t>
            </a:r>
            <a:r>
              <a:rPr lang="en-US" altLang="zh-TW" dirty="0" smtClean="0"/>
              <a:t>(</a:t>
            </a:r>
            <a:r>
              <a:rPr lang="zh-TW" altLang="en-US" dirty="0" smtClean="0"/>
              <a:t>特別是未經單位主管同意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，不得視為加班。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緊急事故：經主管臨時指派加班，且不及於線上簽核系統提出加班申請者，可於加班後一日內以公文簽陳方式補正加班申請程序。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為符合勞基法第</a:t>
            </a:r>
            <a:r>
              <a:rPr lang="en-US" altLang="zh-TW" dirty="0" smtClean="0"/>
              <a:t>35</a:t>
            </a:r>
            <a:r>
              <a:rPr lang="zh-TW" altLang="en-US" dirty="0" smtClean="0"/>
              <a:t>條有關勞工繼續工作</a:t>
            </a:r>
            <a:r>
              <a:rPr lang="en-US" altLang="zh-TW" dirty="0" smtClean="0"/>
              <a:t>4</a:t>
            </a:r>
            <a:r>
              <a:rPr lang="zh-TW" altLang="en-US" dirty="0" smtClean="0"/>
              <a:t>小時，至少應有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分鐘休息之規定。修正本校現有制度，新設加班簽到退機制，須於一般下班簽退</a:t>
            </a:r>
            <a:r>
              <a:rPr lang="en-US" altLang="zh-TW" dirty="0" smtClean="0"/>
              <a:t>30</a:t>
            </a:r>
            <a:r>
              <a:rPr lang="zh-TW" altLang="en-US" dirty="0" smtClean="0"/>
              <a:t>分鐘後，始得加班簽到。加班時數按加班簽到退時數核實支給。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各單位主管應確實控管同仁加班申請。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參、落實加班申請機制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93183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dirty="0" smtClean="0"/>
              <a:t>自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日起依勞基法新制核給特別休假天數，並由以往曆年制修正為週年制</a:t>
            </a:r>
            <a:r>
              <a:rPr lang="en-US" altLang="zh-TW" dirty="0" smtClean="0"/>
              <a:t>(</a:t>
            </a:r>
            <a:r>
              <a:rPr lang="zh-TW" altLang="en-US" dirty="0" smtClean="0"/>
              <a:t>依個人到職日</a:t>
            </a:r>
            <a:r>
              <a:rPr lang="en-US" altLang="zh-TW" dirty="0" smtClean="0"/>
              <a:t>)</a:t>
            </a:r>
            <a:r>
              <a:rPr lang="zh-TW" altLang="en-US" dirty="0" smtClean="0"/>
              <a:t>核給特別休假。</a:t>
            </a:r>
          </a:p>
          <a:p>
            <a:pPr marL="514350" indent="-514350">
              <a:buFont typeface="+mj-ea"/>
              <a:buAutoNum type="ea1ChtPeriod"/>
            </a:pP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日前到職者，分兩段核給特別休假：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自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日起至滿週年日止，依在職月數比例核給勞基法新制之特別休假天數；之後至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年週年日止，則依勞基法新制核給特別休假天數。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肆、特別休假計算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651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舉例說明：</a:t>
            </a:r>
          </a:p>
          <a:p>
            <a:pPr marL="0" indent="0">
              <a:buNone/>
            </a:pPr>
            <a:r>
              <a:rPr lang="en-US" altLang="zh-TW" dirty="0" smtClean="0"/>
              <a:t>A.</a:t>
            </a:r>
            <a:r>
              <a:rPr lang="zh-TW" altLang="en-US" dirty="0" smtClean="0"/>
              <a:t>甲於</a:t>
            </a:r>
            <a:r>
              <a:rPr lang="en-US" altLang="zh-TW" dirty="0" smtClean="0"/>
              <a:t>104</a:t>
            </a:r>
            <a:r>
              <a:rPr lang="zh-TW" altLang="en-US" dirty="0" smtClean="0"/>
              <a:t>年</a:t>
            </a:r>
            <a:r>
              <a:rPr lang="en-US" altLang="zh-TW" dirty="0" smtClean="0"/>
              <a:t>3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27</a:t>
            </a:r>
            <a:r>
              <a:rPr lang="zh-TW" altLang="en-US" dirty="0" smtClean="0"/>
              <a:t>日到職</a:t>
            </a:r>
          </a:p>
          <a:p>
            <a:pPr marL="0" indent="0">
              <a:buNone/>
            </a:pPr>
            <a:r>
              <a:rPr lang="en-US" altLang="zh-TW" dirty="0" smtClean="0"/>
              <a:t>105.3.27 </a:t>
            </a:r>
            <a:r>
              <a:rPr lang="zh-TW" altLang="en-US" dirty="0" smtClean="0"/>
              <a:t>工作滿</a:t>
            </a:r>
            <a:r>
              <a:rPr lang="en-US" altLang="zh-TW" dirty="0" smtClean="0"/>
              <a:t>1</a:t>
            </a:r>
            <a:r>
              <a:rPr lang="zh-TW" altLang="en-US" dirty="0" smtClean="0"/>
              <a:t>年，享有特別休假天數</a:t>
            </a:r>
            <a:r>
              <a:rPr lang="en-US" altLang="zh-TW" dirty="0" smtClean="0"/>
              <a:t>7</a:t>
            </a:r>
            <a:r>
              <a:rPr lang="zh-TW" altLang="en-US" dirty="0" smtClean="0"/>
              <a:t>天</a:t>
            </a:r>
          </a:p>
          <a:p>
            <a:pPr marL="0" indent="0">
              <a:buNone/>
            </a:pPr>
            <a:r>
              <a:rPr lang="en-US" altLang="zh-TW" dirty="0" smtClean="0"/>
              <a:t>106.3.27 </a:t>
            </a:r>
            <a:r>
              <a:rPr lang="zh-TW" altLang="en-US" dirty="0" smtClean="0"/>
              <a:t>工作滿</a:t>
            </a:r>
            <a:r>
              <a:rPr lang="en-US" altLang="zh-TW" dirty="0" smtClean="0"/>
              <a:t>2</a:t>
            </a:r>
            <a:r>
              <a:rPr lang="zh-TW" altLang="en-US" dirty="0" smtClean="0"/>
              <a:t>年，享有特別休假天數</a:t>
            </a:r>
            <a:r>
              <a:rPr lang="en-US" altLang="zh-TW" dirty="0" smtClean="0"/>
              <a:t>10</a:t>
            </a:r>
            <a:r>
              <a:rPr lang="zh-TW" altLang="en-US" dirty="0" smtClean="0"/>
              <a:t>天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肆、特別休假計算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933056"/>
            <a:ext cx="8667259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4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舉例說明：</a:t>
            </a:r>
          </a:p>
          <a:p>
            <a:pPr marL="0" lvl="0" indent="0">
              <a:buNone/>
            </a:pPr>
            <a:r>
              <a:rPr lang="en-US" altLang="zh-TW" dirty="0" smtClean="0"/>
              <a:t>B.</a:t>
            </a:r>
            <a:r>
              <a:rPr lang="zh-TW" altLang="zh-TW" dirty="0" smtClean="0"/>
              <a:t>乙</a:t>
            </a:r>
            <a:r>
              <a:rPr lang="zh-TW" altLang="zh-TW" dirty="0"/>
              <a:t>於</a:t>
            </a:r>
            <a:r>
              <a:rPr lang="en-US" altLang="zh-TW" dirty="0"/>
              <a:t>96</a:t>
            </a:r>
            <a:r>
              <a:rPr lang="zh-TW" altLang="zh-TW" dirty="0"/>
              <a:t>年</a:t>
            </a:r>
            <a:r>
              <a:rPr lang="en-US" altLang="zh-TW" dirty="0"/>
              <a:t>7</a:t>
            </a:r>
            <a:r>
              <a:rPr lang="zh-TW" altLang="zh-TW" dirty="0"/>
              <a:t>月</a:t>
            </a:r>
            <a:r>
              <a:rPr lang="en-US" altLang="zh-TW" dirty="0"/>
              <a:t>1</a:t>
            </a:r>
            <a:r>
              <a:rPr lang="zh-TW" altLang="zh-TW" dirty="0"/>
              <a:t>日到職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105.7.1</a:t>
            </a:r>
            <a:r>
              <a:rPr lang="zh-TW" altLang="zh-TW" dirty="0"/>
              <a:t>工作滿</a:t>
            </a:r>
            <a:r>
              <a:rPr lang="en-US" altLang="zh-TW" dirty="0"/>
              <a:t>9</a:t>
            </a:r>
            <a:r>
              <a:rPr lang="zh-TW" altLang="zh-TW" dirty="0"/>
              <a:t>年，享有特別休假</a:t>
            </a:r>
            <a:r>
              <a:rPr lang="en-US" altLang="zh-TW" dirty="0"/>
              <a:t>15</a:t>
            </a:r>
            <a:r>
              <a:rPr lang="zh-TW" altLang="zh-TW" dirty="0"/>
              <a:t>天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>106.7.1</a:t>
            </a:r>
            <a:r>
              <a:rPr lang="zh-TW" altLang="zh-TW" dirty="0"/>
              <a:t>工作滿</a:t>
            </a:r>
            <a:r>
              <a:rPr lang="en-US" altLang="zh-TW" dirty="0"/>
              <a:t>10</a:t>
            </a:r>
            <a:r>
              <a:rPr lang="zh-TW" altLang="zh-TW" dirty="0"/>
              <a:t>年，享有特別休假</a:t>
            </a:r>
            <a:r>
              <a:rPr lang="en-US" altLang="zh-TW" dirty="0"/>
              <a:t>16</a:t>
            </a:r>
            <a:r>
              <a:rPr lang="zh-TW" altLang="zh-TW" dirty="0"/>
              <a:t>天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肆、特別休假計算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408" y="3861048"/>
            <a:ext cx="8025040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0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 startAt="3"/>
            </a:pP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</a:t>
            </a:r>
            <a:r>
              <a:rPr lang="zh-TW" altLang="en-US" dirty="0" smtClean="0"/>
              <a:t>日後到職者，分兩段核給特別休假：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自</a:t>
            </a:r>
            <a:r>
              <a:rPr lang="en-US" altLang="zh-TW" dirty="0" smtClean="0"/>
              <a:t>106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</a:t>
            </a:r>
            <a:r>
              <a:rPr lang="zh-TW" altLang="en-US" dirty="0" smtClean="0"/>
              <a:t>日起至滿週年日止，依勞基法新制滿半年核給特別休假</a:t>
            </a:r>
            <a:r>
              <a:rPr lang="en-US" altLang="zh-TW" dirty="0" smtClean="0"/>
              <a:t>3</a:t>
            </a:r>
            <a:r>
              <a:rPr lang="zh-TW" altLang="en-US" dirty="0" smtClean="0"/>
              <a:t>天；之後至</a:t>
            </a:r>
            <a:r>
              <a:rPr lang="en-US" altLang="zh-TW" dirty="0" smtClean="0"/>
              <a:t>107</a:t>
            </a:r>
            <a:r>
              <a:rPr lang="zh-TW" altLang="en-US" dirty="0" smtClean="0"/>
              <a:t>年週年日前，依勞基法新制滿</a:t>
            </a:r>
            <a:r>
              <a:rPr lang="en-US" altLang="zh-TW" dirty="0" smtClean="0"/>
              <a:t>1</a:t>
            </a:r>
            <a:r>
              <a:rPr lang="zh-TW" altLang="en-US" dirty="0" smtClean="0"/>
              <a:t>年核給特別休假</a:t>
            </a:r>
            <a:r>
              <a:rPr lang="en-US" altLang="zh-TW" dirty="0" smtClean="0"/>
              <a:t>7</a:t>
            </a:r>
            <a:r>
              <a:rPr lang="zh-TW" altLang="en-US" dirty="0" smtClean="0"/>
              <a:t>天。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肆、特別休假計算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695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zh-TW" altLang="en-US" dirty="0" smtClean="0"/>
              <a:t>舉例說明：</a:t>
            </a:r>
          </a:p>
          <a:p>
            <a:pPr marL="0" indent="0">
              <a:buNone/>
            </a:pPr>
            <a:r>
              <a:rPr lang="zh-TW" altLang="en-US" dirty="0" smtClean="0"/>
              <a:t>丙於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7</a:t>
            </a:r>
            <a:r>
              <a:rPr lang="zh-TW" altLang="en-US" dirty="0" smtClean="0"/>
              <a:t>月</a:t>
            </a:r>
            <a:r>
              <a:rPr lang="en-US" altLang="zh-TW" dirty="0" smtClean="0"/>
              <a:t>4</a:t>
            </a:r>
            <a:r>
              <a:rPr lang="zh-TW" altLang="en-US" dirty="0" smtClean="0"/>
              <a:t>日到職</a:t>
            </a:r>
          </a:p>
          <a:p>
            <a:pPr marL="0" indent="0">
              <a:buNone/>
            </a:pPr>
            <a:r>
              <a:rPr lang="en-US" altLang="zh-TW" dirty="0" smtClean="0"/>
              <a:t>106.1.4</a:t>
            </a:r>
            <a:r>
              <a:rPr lang="zh-TW" altLang="en-US" dirty="0" smtClean="0"/>
              <a:t>工作滿半年，享有特別休假</a:t>
            </a:r>
            <a:r>
              <a:rPr lang="en-US" altLang="zh-TW" dirty="0" smtClean="0"/>
              <a:t>3</a:t>
            </a:r>
            <a:r>
              <a:rPr lang="zh-TW" altLang="en-US" dirty="0" smtClean="0"/>
              <a:t>天</a:t>
            </a:r>
          </a:p>
          <a:p>
            <a:pPr marL="0" indent="0">
              <a:buNone/>
            </a:pPr>
            <a:r>
              <a:rPr lang="en-US" altLang="zh-TW" dirty="0" smtClean="0"/>
              <a:t>106.7.4</a:t>
            </a:r>
            <a:r>
              <a:rPr lang="zh-TW" altLang="en-US" dirty="0" smtClean="0"/>
              <a:t>工作滿</a:t>
            </a:r>
            <a:r>
              <a:rPr lang="en-US" altLang="zh-TW" dirty="0" smtClean="0"/>
              <a:t>1</a:t>
            </a:r>
            <a:r>
              <a:rPr lang="zh-TW" altLang="en-US" dirty="0" smtClean="0"/>
              <a:t>年，享有特別休假</a:t>
            </a:r>
            <a:r>
              <a:rPr lang="en-US" altLang="zh-TW" dirty="0" smtClean="0"/>
              <a:t>7</a:t>
            </a:r>
            <a:r>
              <a:rPr lang="zh-TW" altLang="en-US" dirty="0" smtClean="0"/>
              <a:t>天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肆、特別休假計算</a:t>
            </a:r>
            <a:r>
              <a:rPr lang="en-US" altLang="zh-TW" dirty="0" smtClean="0"/>
              <a:t>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293096"/>
            <a:ext cx="8280919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dirty="0"/>
              <a:t>為顧及本校職員工身心健康、家庭幸福美滿，請各單位以落實每週週休二日，鼓勵休假並減少加班為原則，如因特殊性業務須於休息日出勤者，亦以調移休息日為為原則，本校加班費及因年度終結或契約終止，勞工特別休假未休日數應發給薪資等經費，皆由各單位業務費勻支，請各單位妥善控管經費並鼓勵所屬特別休假，已兼顧工作與生活品質。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伍、共創友善及永續校園工作環境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197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壹、落實週休二日</a:t>
            </a:r>
            <a:endParaRPr lang="en-US" altLang="zh-TW" sz="3600" dirty="0" smtClean="0"/>
          </a:p>
          <a:p>
            <a:r>
              <a:rPr lang="zh-TW" altLang="en-US" sz="3600" dirty="0" smtClean="0"/>
              <a:t>貳、回歸正常工作時間</a:t>
            </a:r>
            <a:endParaRPr lang="en-US" altLang="zh-TW" sz="3600" dirty="0" smtClean="0"/>
          </a:p>
          <a:p>
            <a:r>
              <a:rPr lang="zh-TW" altLang="en-US" sz="3600" dirty="0" smtClean="0"/>
              <a:t>參、落實加班申請機制</a:t>
            </a:r>
            <a:endParaRPr lang="en-US" altLang="zh-TW" sz="3600" dirty="0" smtClean="0"/>
          </a:p>
          <a:p>
            <a:r>
              <a:rPr lang="zh-TW" altLang="en-US" sz="3600" dirty="0" smtClean="0"/>
              <a:t>肆、特別休假計算</a:t>
            </a:r>
            <a:endParaRPr lang="en-US" altLang="zh-TW" sz="3600" dirty="0" smtClean="0"/>
          </a:p>
          <a:p>
            <a:r>
              <a:rPr lang="zh-TW" altLang="en-US" sz="3600" dirty="0"/>
              <a:t>伍、共創友善及永續校園工作環境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因應五面向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228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一、一般性業務：</a:t>
            </a:r>
          </a:p>
          <a:p>
            <a:pPr marL="0" indent="0">
              <a:buNone/>
            </a:pPr>
            <a:r>
              <a:rPr lang="zh-TW" altLang="en-US" dirty="0" smtClean="0"/>
              <a:t>本校以每週六為休息日、每週日為例假日為原則，惟因業務需要得調移休息日與例假日。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806489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2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zh-TW" altLang="en-US" b="1" dirty="0" smtClean="0"/>
              <a:t>二、</a:t>
            </a:r>
            <a:r>
              <a:rPr lang="zh-TW" altLang="zh-TW" b="1" dirty="0" smtClean="0"/>
              <a:t>特殊性</a:t>
            </a:r>
            <a:r>
              <a:rPr lang="zh-TW" altLang="zh-TW" b="1" dirty="0"/>
              <a:t>業務</a:t>
            </a:r>
            <a:r>
              <a:rPr lang="zh-TW" altLang="zh-TW" b="1" dirty="0" smtClean="0"/>
              <a:t>：</a:t>
            </a:r>
            <a:endParaRPr lang="en-US" altLang="zh-TW" dirty="0" smtClean="0"/>
          </a:p>
          <a:p>
            <a:pPr marL="0" lv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zh-TW" dirty="0" smtClean="0"/>
              <a:t>因</a:t>
            </a:r>
            <a:r>
              <a:rPr lang="zh-TW" altLang="zh-TW" dirty="0"/>
              <a:t>業務性質特殊：同仁須於週六、週日出勤者，基於保護其身心健康，應簽以排班方式處理。如</a:t>
            </a:r>
            <a:r>
              <a:rPr lang="en-US" altLang="zh-TW" dirty="0"/>
              <a:t>EMBA</a:t>
            </a:r>
            <a:r>
              <a:rPr lang="zh-TW" altLang="zh-TW" dirty="0"/>
              <a:t>、</a:t>
            </a:r>
            <a:r>
              <a:rPr lang="en-US" altLang="zh-TW" dirty="0"/>
              <a:t>EMPA</a:t>
            </a:r>
            <a:r>
              <a:rPr lang="zh-TW" altLang="zh-TW" dirty="0"/>
              <a:t>、場地租借、圖資處</a:t>
            </a:r>
            <a:r>
              <a:rPr lang="en-US" altLang="zh-TW" dirty="0"/>
              <a:t>(</a:t>
            </a:r>
            <a:r>
              <a:rPr lang="zh-TW" altLang="zh-TW" dirty="0"/>
              <a:t>值班人員</a:t>
            </a:r>
            <a:r>
              <a:rPr lang="en-US" altLang="zh-TW" dirty="0"/>
              <a:t>)</a:t>
            </a:r>
            <a:r>
              <a:rPr lang="zh-TW" altLang="zh-TW" dirty="0"/>
              <a:t>、校友服務中心、推</a:t>
            </a:r>
            <a:r>
              <a:rPr lang="zh-TW" altLang="zh-TW" dirty="0" smtClean="0"/>
              <a:t>教</a:t>
            </a:r>
            <a:r>
              <a:rPr lang="zh-TW" altLang="en-US" dirty="0"/>
              <a:t>組</a:t>
            </a:r>
            <a:r>
              <a:rPr lang="zh-TW" altLang="zh-TW" dirty="0" smtClean="0"/>
              <a:t>……</a:t>
            </a:r>
            <a:r>
              <a:rPr lang="zh-TW" altLang="zh-TW" dirty="0"/>
              <a:t>等，</a:t>
            </a:r>
            <a:endParaRPr lang="zh-TW" altLang="zh-TW" sz="2400" dirty="0"/>
          </a:p>
          <a:p>
            <a:pPr lvl="0"/>
            <a:r>
              <a:rPr lang="zh-TW" altLang="en-US" dirty="0" smtClean="0"/>
              <a:t>國立大專院校自</a:t>
            </a:r>
            <a:r>
              <a:rPr lang="en-US" altLang="zh-TW" dirty="0" smtClean="0"/>
              <a:t>88</a:t>
            </a:r>
            <a:r>
              <a:rPr lang="zh-TW" altLang="en-US" dirty="0" smtClean="0"/>
              <a:t>年</a:t>
            </a:r>
            <a:r>
              <a:rPr lang="en-US" altLang="zh-TW" dirty="0" smtClean="0"/>
              <a:t>5</a:t>
            </a:r>
            <a:r>
              <a:rPr lang="zh-TW" altLang="en-US" dirty="0" smtClean="0"/>
              <a:t>月起</a:t>
            </a:r>
            <a:r>
              <a:rPr lang="zh-TW" altLang="zh-TW" dirty="0" smtClean="0"/>
              <a:t>為</a:t>
            </a:r>
            <a:r>
              <a:rPr lang="zh-TW" altLang="zh-TW" dirty="0"/>
              <a:t>勞動部指定得適用四週變形工時行業，並經</a:t>
            </a:r>
            <a:r>
              <a:rPr lang="zh-TW" altLang="zh-TW" dirty="0" smtClean="0"/>
              <a:t>本校</a:t>
            </a:r>
            <a:r>
              <a:rPr lang="en-US" altLang="zh-TW" dirty="0" smtClean="0"/>
              <a:t>105</a:t>
            </a:r>
            <a:r>
              <a:rPr lang="zh-TW" altLang="en-US" dirty="0" smtClean="0"/>
              <a:t>年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zh-TW" altLang="zh-TW" dirty="0" smtClean="0"/>
              <a:t>第</a:t>
            </a:r>
            <a:r>
              <a:rPr lang="en-US" altLang="zh-TW" dirty="0"/>
              <a:t>3</a:t>
            </a:r>
            <a:r>
              <a:rPr lang="zh-TW" altLang="zh-TW" dirty="0"/>
              <a:t>屆第</a:t>
            </a:r>
            <a:r>
              <a:rPr lang="en-US" altLang="zh-TW" dirty="0"/>
              <a:t>7</a:t>
            </a:r>
            <a:r>
              <a:rPr lang="zh-TW" altLang="zh-TW" dirty="0"/>
              <a:t>次勞資會議同意變更工時。</a:t>
            </a:r>
            <a:endParaRPr lang="zh-TW" altLang="zh-TW" sz="2800" dirty="0"/>
          </a:p>
          <a:p>
            <a:pPr lvl="0">
              <a:lnSpc>
                <a:spcPct val="120000"/>
              </a:lnSpc>
            </a:pPr>
            <a:r>
              <a:rPr lang="zh-TW" altLang="zh-TW" dirty="0"/>
              <a:t>四週變形工時須遵守原則係，</a:t>
            </a:r>
            <a:r>
              <a:rPr lang="zh-TW" altLang="zh-TW" b="1" u="sng" dirty="0"/>
              <a:t>每日正常工時為</a:t>
            </a:r>
            <a:r>
              <a:rPr lang="en-US" altLang="zh-TW" b="1" u="sng" dirty="0"/>
              <a:t>8</a:t>
            </a:r>
            <a:r>
              <a:rPr lang="zh-TW" altLang="zh-TW" b="1" u="sng" dirty="0"/>
              <a:t>小時，每兩週須排定</a:t>
            </a:r>
            <a:r>
              <a:rPr lang="en-US" altLang="zh-TW" b="1" u="sng" dirty="0"/>
              <a:t>2</a:t>
            </a:r>
            <a:r>
              <a:rPr lang="zh-TW" altLang="zh-TW" b="1" u="sng" dirty="0"/>
              <a:t>日</a:t>
            </a:r>
            <a:r>
              <a:rPr lang="zh-TW" altLang="zh-TW" b="1" u="sng" dirty="0" smtClean="0"/>
              <a:t>例假日</a:t>
            </a:r>
            <a:r>
              <a:rPr lang="zh-TW" altLang="en-US" b="1" u="sng" dirty="0"/>
              <a:t>，</a:t>
            </a:r>
            <a:r>
              <a:rPr lang="zh-TW" altLang="en-US" b="1" u="sng" dirty="0">
                <a:solidFill>
                  <a:srgbClr val="FF0000"/>
                </a:solidFill>
              </a:rPr>
              <a:t>即連續工作不得</a:t>
            </a:r>
            <a:r>
              <a:rPr lang="zh-TW" altLang="en-US" b="1" u="sng" dirty="0" smtClean="0">
                <a:solidFill>
                  <a:srgbClr val="FF0000"/>
                </a:solidFill>
              </a:rPr>
              <a:t>超過</a:t>
            </a:r>
            <a:r>
              <a:rPr lang="en-US" altLang="zh-TW" b="1" u="sng" dirty="0" smtClean="0">
                <a:solidFill>
                  <a:srgbClr val="FF0000"/>
                </a:solidFill>
              </a:rPr>
              <a:t>12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日</a:t>
            </a:r>
            <a:r>
              <a:rPr lang="zh-TW" altLang="zh-TW" b="1" u="sng" dirty="0" smtClean="0"/>
              <a:t>，</a:t>
            </a:r>
            <a:r>
              <a:rPr lang="zh-TW" altLang="zh-TW" b="1" u="sng" dirty="0"/>
              <a:t>每四週例假日連同休息日至少</a:t>
            </a:r>
            <a:r>
              <a:rPr lang="en-US" altLang="zh-TW" b="1" u="sng" dirty="0"/>
              <a:t>8</a:t>
            </a:r>
            <a:r>
              <a:rPr lang="zh-TW" altLang="zh-TW" b="1" u="sng" dirty="0"/>
              <a:t>日：</a:t>
            </a:r>
            <a:endParaRPr lang="zh-TW" altLang="zh-TW" sz="2800" dirty="0"/>
          </a:p>
          <a:p>
            <a:pPr lvl="1">
              <a:lnSpc>
                <a:spcPct val="120000"/>
              </a:lnSpc>
            </a:pPr>
            <a:r>
              <a:rPr lang="zh-TW" altLang="zh-TW" dirty="0"/>
              <a:t>例假日調移應以每兩週為單位，每兩週至少須有</a:t>
            </a:r>
            <a:r>
              <a:rPr lang="en-US" altLang="zh-TW" dirty="0"/>
              <a:t>2</a:t>
            </a:r>
            <a:r>
              <a:rPr lang="zh-TW" altLang="zh-TW" dirty="0"/>
              <a:t>日例假日。</a:t>
            </a:r>
            <a:endParaRPr lang="zh-TW" altLang="zh-TW" sz="2400" dirty="0"/>
          </a:p>
          <a:p>
            <a:pPr lvl="1">
              <a:lnSpc>
                <a:spcPct val="120000"/>
              </a:lnSpc>
            </a:pPr>
            <a:r>
              <a:rPr lang="zh-TW" altLang="zh-TW" dirty="0"/>
              <a:t>休息日調移以單週為原則，如遇有調移困難，最遲應於四週週期內完成休息日調移，即每</a:t>
            </a:r>
            <a:r>
              <a:rPr lang="en-US" altLang="zh-TW" dirty="0"/>
              <a:t>4</a:t>
            </a:r>
            <a:r>
              <a:rPr lang="zh-TW" altLang="zh-TW" dirty="0"/>
              <a:t>週例假日連同休息日至少</a:t>
            </a:r>
            <a:r>
              <a:rPr lang="en-US" altLang="zh-TW" dirty="0"/>
              <a:t>8</a:t>
            </a:r>
            <a:r>
              <a:rPr lang="zh-TW" altLang="zh-TW" dirty="0"/>
              <a:t>日。</a:t>
            </a:r>
            <a:endParaRPr lang="zh-TW" altLang="zh-TW" sz="2400" dirty="0"/>
          </a:p>
          <a:p>
            <a:pPr lvl="0">
              <a:lnSpc>
                <a:spcPct val="120000"/>
              </a:lnSpc>
            </a:pPr>
            <a:r>
              <a:rPr lang="zh-TW" altLang="zh-TW" dirty="0"/>
              <a:t>各單位如需調移休息日或例假日，請遵守上開原則，於下舉例說明</a:t>
            </a:r>
            <a:r>
              <a:rPr lang="zh-TW" altLang="zh-TW" dirty="0" smtClean="0"/>
              <a:t>：</a:t>
            </a:r>
            <a:endParaRPr lang="zh-TW" altLang="zh-TW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996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40768"/>
            <a:ext cx="8568952" cy="210688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/>
              <a:t>三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89040"/>
            <a:ext cx="8597305" cy="207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3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8821880" cy="237626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" y="3782738"/>
            <a:ext cx="8934981" cy="2346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66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二、特殊性業務：</a:t>
            </a:r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 smtClean="0"/>
              <a:t>偶發性業務：各單位若因業務需要，須於週六或週日辦活動者，應於事前與勞工協商調移休息日與例假日，並儘量維持每位勞工單週享有週休二日。如教務處舉行考試、人事室辦理策勵營、國際處辦理國際週、各學院辦理研討會</a:t>
            </a:r>
            <a:r>
              <a:rPr lang="en-US" altLang="zh-TW" dirty="0" smtClean="0"/>
              <a:t>……</a:t>
            </a:r>
            <a:r>
              <a:rPr lang="zh-TW" altLang="en-US" dirty="0" smtClean="0"/>
              <a:t>等。</a:t>
            </a:r>
          </a:p>
          <a:p>
            <a:pPr marL="0" indent="0">
              <a:buNone/>
            </a:pPr>
            <a:r>
              <a:rPr lang="zh-TW" altLang="en-US" dirty="0" smtClean="0"/>
              <a:t>舉例說明：人事室將於</a:t>
            </a:r>
            <a:r>
              <a:rPr lang="en-US" altLang="zh-TW" dirty="0" smtClean="0"/>
              <a:t>3/25(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</a:t>
            </a:r>
            <a:r>
              <a:rPr lang="en-US" altLang="zh-TW" dirty="0" smtClean="0"/>
              <a:t>3/26(</a:t>
            </a:r>
            <a:r>
              <a:rPr lang="zh-TW" altLang="en-US" dirty="0" smtClean="0"/>
              <a:t>日</a:t>
            </a:r>
            <a:r>
              <a:rPr lang="en-US" altLang="zh-TW" dirty="0" smtClean="0"/>
              <a:t>)</a:t>
            </a:r>
            <a:r>
              <a:rPr lang="zh-TW" altLang="en-US" dirty="0" smtClean="0"/>
              <a:t>舉辦策勵營，策勵營工作人員可以下列幾種方式調移休息日：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/>
              <a:t>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8546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000" dirty="0" smtClean="0"/>
              <a:t>1.</a:t>
            </a:r>
            <a:r>
              <a:rPr lang="zh-TW" altLang="en-US" sz="2000" dirty="0" smtClean="0"/>
              <a:t>將</a:t>
            </a:r>
            <a:r>
              <a:rPr lang="en-US" altLang="zh-TW" sz="2000" dirty="0" smtClean="0"/>
              <a:t>3/25(</a:t>
            </a:r>
            <a:r>
              <a:rPr lang="zh-TW" altLang="en-US" sz="2000" dirty="0" smtClean="0"/>
              <a:t>六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休息日調移至</a:t>
            </a:r>
            <a:r>
              <a:rPr lang="en-US" altLang="zh-TW" sz="2000" dirty="0" smtClean="0"/>
              <a:t>3/22(</a:t>
            </a:r>
            <a:r>
              <a:rPr lang="zh-TW" altLang="en-US" sz="2000" dirty="0" smtClean="0"/>
              <a:t>三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、</a:t>
            </a:r>
            <a:r>
              <a:rPr lang="en-US" altLang="zh-TW" sz="2000" dirty="0" smtClean="0"/>
              <a:t>3/26(</a:t>
            </a:r>
            <a:r>
              <a:rPr lang="zh-TW" altLang="en-US" sz="2000" dirty="0" smtClean="0"/>
              <a:t>日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例假日日調移至</a:t>
            </a:r>
            <a:r>
              <a:rPr lang="en-US" altLang="zh-TW" sz="2000" dirty="0" smtClean="0"/>
              <a:t>3/23(</a:t>
            </a:r>
            <a:r>
              <a:rPr lang="zh-TW" altLang="en-US" sz="2000" dirty="0" smtClean="0"/>
              <a:t>四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2.</a:t>
            </a:r>
            <a:r>
              <a:rPr lang="zh-TW" altLang="en-US" sz="2000" dirty="0" smtClean="0"/>
              <a:t>將</a:t>
            </a:r>
            <a:r>
              <a:rPr lang="en-US" altLang="zh-TW" sz="2000" dirty="0" smtClean="0"/>
              <a:t>3/25(</a:t>
            </a:r>
            <a:r>
              <a:rPr lang="zh-TW" altLang="en-US" sz="2000" dirty="0" smtClean="0"/>
              <a:t>六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休息日調移至</a:t>
            </a:r>
            <a:r>
              <a:rPr lang="en-US" altLang="zh-TW" sz="2000" dirty="0" smtClean="0"/>
              <a:t>3/22(</a:t>
            </a:r>
            <a:r>
              <a:rPr lang="zh-TW" altLang="en-US" sz="2000" dirty="0" smtClean="0"/>
              <a:t>三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、</a:t>
            </a:r>
            <a:r>
              <a:rPr lang="en-US" altLang="zh-TW" sz="2000" dirty="0" smtClean="0"/>
              <a:t>3/26(</a:t>
            </a:r>
            <a:r>
              <a:rPr lang="zh-TW" altLang="en-US" sz="2000" dirty="0" smtClean="0"/>
              <a:t>日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例假日日調移至</a:t>
            </a:r>
            <a:r>
              <a:rPr lang="en-US" altLang="zh-TW" sz="2000" dirty="0" smtClean="0"/>
              <a:t>3/24(</a:t>
            </a:r>
            <a:r>
              <a:rPr lang="zh-TW" altLang="en-US" sz="2000" dirty="0" smtClean="0"/>
              <a:t>四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。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壹、落實週休二日</a:t>
            </a:r>
            <a:r>
              <a:rPr lang="en-US" altLang="zh-TW" dirty="0" smtClean="0"/>
              <a:t>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725" y="2204864"/>
            <a:ext cx="7272808" cy="1584176"/>
          </a:xfrm>
          <a:prstGeom prst="rect">
            <a:avLst/>
          </a:prstGeom>
        </p:spPr>
      </p:pic>
      <p:pic>
        <p:nvPicPr>
          <p:cNvPr id="5" name="圖片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25144"/>
            <a:ext cx="727280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693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ea"/>
              <a:buAutoNum type="ea1ChtPeriod"/>
            </a:pPr>
            <a:r>
              <a:rPr lang="zh-TW" altLang="zh-TW" dirty="0"/>
              <a:t>依勞基法第</a:t>
            </a:r>
            <a:r>
              <a:rPr lang="en-US" altLang="zh-TW" dirty="0"/>
              <a:t>30</a:t>
            </a:r>
            <a:r>
              <a:rPr lang="zh-TW" altLang="zh-TW" dirty="0"/>
              <a:t>條規定，勞工正常工作時間，每日不得超過</a:t>
            </a:r>
            <a:r>
              <a:rPr lang="en-US" altLang="zh-TW" dirty="0"/>
              <a:t>8</a:t>
            </a:r>
            <a:r>
              <a:rPr lang="zh-TW" altLang="zh-TW" dirty="0"/>
              <a:t>小時，每週不得超過</a:t>
            </a:r>
            <a:r>
              <a:rPr lang="en-US" altLang="zh-TW" dirty="0"/>
              <a:t>40</a:t>
            </a:r>
            <a:r>
              <a:rPr lang="zh-TW" altLang="zh-TW" dirty="0"/>
              <a:t>小時；同法第</a:t>
            </a:r>
            <a:r>
              <a:rPr lang="en-US" altLang="zh-TW" dirty="0"/>
              <a:t>35</a:t>
            </a:r>
            <a:r>
              <a:rPr lang="zh-TW" altLang="zh-TW" dirty="0"/>
              <a:t>條規定，勞工繼續工作</a:t>
            </a:r>
            <a:r>
              <a:rPr lang="en-US" altLang="zh-TW" dirty="0"/>
              <a:t>4</a:t>
            </a:r>
            <a:r>
              <a:rPr lang="zh-TW" altLang="zh-TW" dirty="0"/>
              <a:t>小時，至少應有</a:t>
            </a:r>
            <a:r>
              <a:rPr lang="en-US" altLang="zh-TW" dirty="0"/>
              <a:t>30</a:t>
            </a:r>
            <a:r>
              <a:rPr lang="zh-TW" altLang="zh-TW" dirty="0"/>
              <a:t>分鐘之休息。但實行輪班制或其工作有連續性或緊急性者，雇主得在工作時間內，另行調配其休息時間。</a:t>
            </a:r>
            <a:r>
              <a:rPr lang="en-US" altLang="zh-TW" dirty="0"/>
              <a:t>(</a:t>
            </a:r>
            <a:r>
              <a:rPr lang="zh-TW" altLang="zh-TW" dirty="0"/>
              <a:t>如中午召開會議者，得另行調配休息時間</a:t>
            </a:r>
            <a:r>
              <a:rPr lang="en-US" altLang="zh-TW" dirty="0"/>
              <a:t>)</a:t>
            </a:r>
            <a:endParaRPr lang="zh-TW" altLang="zh-TW" dirty="0"/>
          </a:p>
          <a:p>
            <a:pPr marL="514350" lvl="0" indent="-514350">
              <a:buFont typeface="+mj-ea"/>
              <a:buAutoNum type="ea1ChtPeriod"/>
            </a:pPr>
            <a:r>
              <a:rPr lang="zh-TW" altLang="zh-TW" dirty="0"/>
              <a:t>修正本校「職員暨行政助理彈性上班實施要點」規定，調整正常工作時間為</a:t>
            </a:r>
            <a:r>
              <a:rPr lang="en-US" altLang="zh-TW" dirty="0"/>
              <a:t>8</a:t>
            </a:r>
            <a:r>
              <a:rPr lang="zh-TW" altLang="zh-TW" dirty="0"/>
              <a:t>小時，每日符合正常上班時間餘為下班時間。</a:t>
            </a:r>
          </a:p>
          <a:p>
            <a:pPr marL="514350" lvl="0" indent="-514350">
              <a:buFont typeface="+mj-ea"/>
              <a:buAutoNum type="ea1ChtPeriod"/>
            </a:pPr>
            <a:r>
              <a:rPr lang="zh-TW" altLang="zh-TW" dirty="0"/>
              <a:t>請各位同仁落實簽到退、各單位主管應落實管理所屬人員出勤。</a:t>
            </a:r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貳、回歸正常工作時間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1871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215</TotalTime>
  <Words>1282</Words>
  <Application>Microsoft Office PowerPoint</Application>
  <PresentationFormat>如螢幕大小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匯合</vt:lpstr>
      <vt:lpstr>國立中山大學因應勞基法 一例一休規劃作法</vt:lpstr>
      <vt:lpstr>因應五面向</vt:lpstr>
      <vt:lpstr>壹、落實週休二日(一)</vt:lpstr>
      <vt:lpstr>壹、落實週休二日(二)</vt:lpstr>
      <vt:lpstr>壹、落實週休二日(三)</vt:lpstr>
      <vt:lpstr>壹、落實週休二日(四)</vt:lpstr>
      <vt:lpstr>壹、落實週休二日(五)</vt:lpstr>
      <vt:lpstr>壹、落實週休二日(六)</vt:lpstr>
      <vt:lpstr>貳、回歸正常工作時間</vt:lpstr>
      <vt:lpstr>參、落實加班申請機制</vt:lpstr>
      <vt:lpstr>肆、特別休假計算(一)</vt:lpstr>
      <vt:lpstr>肆、特別休假計算(二)</vt:lpstr>
      <vt:lpstr>肆、特別休假計算(三)</vt:lpstr>
      <vt:lpstr>肆、特別休假計算(四)</vt:lpstr>
      <vt:lpstr>肆、特別休假計算(五)</vt:lpstr>
      <vt:lpstr>伍、共創友善及永續校園工作環境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國立中山大學勞基法一例一休因應作法(草案)</dc:title>
  <dc:creator>人事室2045</dc:creator>
  <cp:lastModifiedBy>人事室2045</cp:lastModifiedBy>
  <cp:revision>9</cp:revision>
  <cp:lastPrinted>2017-01-23T07:52:12Z</cp:lastPrinted>
  <dcterms:created xsi:type="dcterms:W3CDTF">2017-01-23T00:54:19Z</dcterms:created>
  <dcterms:modified xsi:type="dcterms:W3CDTF">2017-02-23T07:08:42Z</dcterms:modified>
</cp:coreProperties>
</file>